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Caveat"/>
      <p:regular r:id="rId20"/>
      <p:bold r:id="rId21"/>
    </p:embeddedFont>
    <p:embeddedFont>
      <p:font typeface="Comfortaa"/>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11" Type="http://schemas.openxmlformats.org/officeDocument/2006/relationships/slide" Target="slides/slide6.xml"/><Relationship Id="rId22" Type="http://schemas.openxmlformats.org/officeDocument/2006/relationships/font" Target="fonts/Comfortaa-regular.fntdata"/><Relationship Id="rId10" Type="http://schemas.openxmlformats.org/officeDocument/2006/relationships/slide" Target="slides/slide5.xml"/><Relationship Id="rId21" Type="http://schemas.openxmlformats.org/officeDocument/2006/relationships/font" Target="fonts/Caveat-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avlab"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Howdy everyone.</a:t>
            </a:r>
            <a:endParaRPr/>
          </a:p>
          <a:p>
            <a:pPr indent="0" lvl="0" marL="0" rtl="0" algn="l">
              <a:spcBef>
                <a:spcPts val="0"/>
              </a:spcBef>
              <a:spcAft>
                <a:spcPts val="0"/>
              </a:spcAft>
              <a:buNone/>
            </a:pPr>
            <a:r>
              <a:rPr lang="en"/>
              <a:t>Welcome to our AI4ALL Final Project Presentation and we are focusing of the specific AI application of Self Driving Cars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bb2c293c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bb2c293c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Here is a quick slide everyone can cheer up, with some Tesla memes. </a:t>
            </a:r>
            <a:endParaRPr/>
          </a:p>
          <a:p>
            <a:pPr indent="0" lvl="0" marL="0" rtl="0" algn="l">
              <a:spcBef>
                <a:spcPts val="0"/>
              </a:spcBef>
              <a:spcAft>
                <a:spcPts val="0"/>
              </a:spcAft>
              <a:buNone/>
            </a:pPr>
            <a:r>
              <a:rPr lang="en"/>
              <a:t>Ian: Thank you for your attention. We hope you enjoyed our tour of self-driving cars, and stay safe.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bb2c293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bb2c293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Hello, my name is David. I am a third year student at Texas A&amp;M University, </a:t>
            </a:r>
            <a:r>
              <a:rPr lang="en"/>
              <a:t>studying</a:t>
            </a:r>
            <a:r>
              <a:rPr lang="en"/>
              <a:t> Electrical Systems and as well as a minor in Computer Science. I graduate in the year 2023 along with my career goals in working for a Large Tech company like Apple or Google.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IAN: Howdy everyone, my name is Ian. I am also a third year at A&amp;M, and looking to major in electrical engineering with a double minor in computer science and business. In the future, I would like to study for a master of science in a related discipline, and hopefully one day work with self-driving cars for Tesla.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bb2c293c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bb2c293c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Artificial intelligence, or AI, can impact our world on so many levels. </a:t>
            </a:r>
            <a:endParaRPr/>
          </a:p>
          <a:p>
            <a:pPr indent="0" lvl="0" marL="0" rtl="0" algn="l">
              <a:spcBef>
                <a:spcPts val="0"/>
              </a:spcBef>
              <a:spcAft>
                <a:spcPts val="0"/>
              </a:spcAft>
              <a:buNone/>
            </a:pPr>
            <a:r>
              <a:rPr lang="en"/>
              <a:t>-Starting with Customer Service, a short example is that companies can quickly and more efficiently help customers through computerized answering machines. </a:t>
            </a:r>
            <a:endParaRPr/>
          </a:p>
          <a:p>
            <a:pPr indent="0" lvl="0" marL="0" rtl="0" algn="l">
              <a:spcBef>
                <a:spcPts val="0"/>
              </a:spcBef>
              <a:spcAft>
                <a:spcPts val="0"/>
              </a:spcAft>
              <a:buNone/>
            </a:pPr>
            <a:r>
              <a:rPr lang="en"/>
              <a:t>-Next is Manufacturing, such as how Henry Ford invented the the assembly line, with the help of AI and Robotics, assembly lines can make products with near-perfect accuracy.</a:t>
            </a:r>
            <a:endParaRPr/>
          </a:p>
          <a:p>
            <a:pPr indent="0" lvl="0" marL="0" rtl="0" algn="l">
              <a:spcBef>
                <a:spcPts val="0"/>
              </a:spcBef>
              <a:spcAft>
                <a:spcPts val="0"/>
              </a:spcAft>
              <a:buNone/>
            </a:pPr>
            <a:r>
              <a:rPr lang="en"/>
              <a:t>-Healthcare is a growing industry, as an example people wear AI on their smart watches that keeps a close eye on a person’s vitals as well as people wanting to use Smart Contactless Thermometers.</a:t>
            </a:r>
            <a:endParaRPr/>
          </a:p>
          <a:p>
            <a:pPr indent="0" lvl="0" marL="0" rtl="0" algn="l">
              <a:spcBef>
                <a:spcPts val="0"/>
              </a:spcBef>
              <a:spcAft>
                <a:spcPts val="0"/>
              </a:spcAft>
              <a:buNone/>
            </a:pPr>
            <a:r>
              <a:rPr lang="en"/>
              <a:t>-Next for Education- I am sure we are all well aware of the technological advancements in online learning. We can join a class through video call, but now a </a:t>
            </a:r>
            <a:r>
              <a:rPr lang="en"/>
              <a:t>sophisticated</a:t>
            </a:r>
            <a:r>
              <a:rPr lang="en"/>
              <a:t> grading-site can learn from a students grades on which student needs to most help in that class.</a:t>
            </a:r>
            <a:endParaRPr/>
          </a:p>
          <a:p>
            <a:pPr indent="0" lvl="0" marL="0" rtl="0" algn="l">
              <a:spcBef>
                <a:spcPts val="0"/>
              </a:spcBef>
              <a:spcAft>
                <a:spcPts val="0"/>
              </a:spcAft>
              <a:buNone/>
            </a:pPr>
            <a:r>
              <a:rPr lang="en"/>
              <a:t>-Media has also been a growing industry during the last 10 years, as media services such as </a:t>
            </a:r>
            <a:r>
              <a:rPr lang="en"/>
              <a:t>TikTok</a:t>
            </a:r>
            <a:r>
              <a:rPr lang="en"/>
              <a:t> or Instagram- The AIs job is to keep the user hooked on their app as long as possible. Which is good for business- and well, not good for late night study sessions.</a:t>
            </a:r>
            <a:endParaRPr/>
          </a:p>
          <a:p>
            <a:pPr indent="0" lvl="0" marL="0" rtl="0" algn="l">
              <a:spcBef>
                <a:spcPts val="0"/>
              </a:spcBef>
              <a:spcAft>
                <a:spcPts val="0"/>
              </a:spcAft>
              <a:buNone/>
            </a:pPr>
            <a:r>
              <a:rPr lang="en"/>
              <a:t>-And Finally, Transportation. This is the application we are focusing on for you all today. I am going to pass it on to Ian for a more </a:t>
            </a:r>
            <a:r>
              <a:rPr lang="en"/>
              <a:t>in depth</a:t>
            </a:r>
            <a:r>
              <a:rPr lang="en"/>
              <a:t> explanation.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bb2c293c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bb2c293c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 Machine Learning and Artificial Intelligence has been </a:t>
            </a:r>
            <a:r>
              <a:rPr lang="en"/>
              <a:t>improving</a:t>
            </a:r>
            <a:r>
              <a:rPr lang="en"/>
              <a:t> rapidly year-over-year and slowly becoming more reliable. B</a:t>
            </a:r>
            <a:r>
              <a:rPr lang="en" sz="1050">
                <a:solidFill>
                  <a:srgbClr val="3C4043"/>
                </a:solidFill>
                <a:latin typeface="Roboto"/>
                <a:ea typeface="Roboto"/>
                <a:cs typeface="Roboto"/>
                <a:sym typeface="Roboto"/>
              </a:rPr>
              <a:t>ut where did the idea of self driving cars come from? It was an idea in movies for many years such as Transformers, with the first </a:t>
            </a:r>
            <a:r>
              <a:rPr lang="en" sz="1050">
                <a:solidFill>
                  <a:srgbClr val="202122"/>
                </a:solidFill>
                <a:highlight>
                  <a:srgbClr val="FFFFFF"/>
                </a:highlight>
              </a:rPr>
              <a:t>self-sufficient and truly autonomous cars appearing in the 1980s, with </a:t>
            </a:r>
            <a:r>
              <a:rPr lang="en" sz="1050">
                <a:solidFill>
                  <a:srgbClr val="0645AD"/>
                </a:solidFill>
                <a:highlight>
                  <a:srgbClr val="FFFFFF"/>
                </a:highlight>
                <a:uFill>
                  <a:noFill/>
                </a:uFill>
                <a:hlinkClick r:id="rId2">
                  <a:extLst>
                    <a:ext uri="{A12FA001-AC4F-418D-AE19-62706E023703}">
                      <ahyp:hlinkClr val="tx"/>
                    </a:ext>
                  </a:extLst>
                </a:hlinkClick>
              </a:rPr>
              <a:t>Navlab</a:t>
            </a:r>
            <a:r>
              <a:rPr lang="en" sz="1050">
                <a:solidFill>
                  <a:srgbClr val="202122"/>
                </a:solidFill>
                <a:highlight>
                  <a:srgbClr val="FFFFFF"/>
                </a:highlight>
              </a:rPr>
              <a:t>. Since then, many major companies and research organizations have developed working autonomous vehicles with the biggest name being Tesla. Tesla as we know it is the leader of this industry and will continue that way for the foreseeable future. Not only are their cars reliable and widely accepted, they are also affordable with their Model 3 starting at $33,690.</a:t>
            </a:r>
            <a:r>
              <a:rPr lang="en"/>
              <a:t> </a:t>
            </a:r>
            <a:r>
              <a:rPr lang="en" sz="1050">
                <a:solidFill>
                  <a:srgbClr val="3C4043"/>
                </a:solidFill>
                <a:latin typeface="Roboto"/>
                <a:ea typeface="Roboto"/>
                <a:cs typeface="Roboto"/>
                <a:sym typeface="Roboto"/>
              </a:rPr>
              <a:t>The leader in this industry would be Elon Musk’s Tesla whose cars are currently partially able to drive on its own.  </a:t>
            </a:r>
            <a:r>
              <a:rPr lang="en"/>
              <a:t>If self-driving cars become perfected, one would never have to worry about accidents again, nor worry about having google maps open while driving to prevent getting lost. Research has shown that accidents happen due to human error and thus a reliable algorithm can prevent any and all errors from taking place in the near future. In the gif shown to the right, the audience can observe that one can safely ride in the back seat of a self driving car with no worries whatsoever. </a:t>
            </a:r>
            <a:r>
              <a:rPr lang="en" sz="1050">
                <a:solidFill>
                  <a:srgbClr val="202122"/>
                </a:solidFill>
                <a:highlight>
                  <a:srgbClr val="FFFFFF"/>
                </a:highlight>
              </a:rPr>
              <a:t>An example of a case where machine learning wouldn’t be able to weather the situation, would be weather itself (no pun intended). </a:t>
            </a:r>
            <a:endParaRPr sz="1050">
              <a:solidFill>
                <a:srgbClr val="202122"/>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rgbClr val="202122"/>
                </a:solidFill>
                <a:highlight>
                  <a:srgbClr val="FFFFFF"/>
                </a:highlight>
              </a:rPr>
              <a:t>More advanced study would need to take place for cars and AI to safely drive on icy roads, severe thunderstorms, and other weather conditions that can hinder the performance of a self driving car, which we have trouble getting a hold of already without the aid of artificial intelligence. </a:t>
            </a:r>
            <a:endParaRPr sz="1050">
              <a:solidFill>
                <a:srgbClr val="3C4043"/>
              </a:solidFill>
              <a:latin typeface="Roboto"/>
              <a:ea typeface="Roboto"/>
              <a:cs typeface="Roboto"/>
              <a:sym typeface="Roboto"/>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How exactly is Machine Learning and Artificial Intelligence placed into vehicles? Well it is now possible that voice assistants be included within a car which can aid drivers whilst in route to their destination. Additionally, machine learning algorithms can recognize and determine best course of action whether that be to steer a certain direction, take a detour, or make a stop. </a:t>
            </a:r>
            <a:endParaRPr sz="1050">
              <a:solidFill>
                <a:srgbClr val="202122"/>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bb2c293c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bb2c293c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 Creating the picture perfect self-driving car is extremely costly as it takes up a mountain of resources</a:t>
            </a:r>
            <a:r>
              <a:rPr lang="en"/>
              <a:t> and manpower. It takes a lot of technical knowledge to develop and perfect these cars, and most importantly, to maintain the algorithms and machine learning that constitutes self driving cars. Malfunctions, glitches, and adaptation to surroundings are all areas of concern, and so far is not anywhere near perfection. Other drawbacks would be licensing as well as potential loss of privacy. With self-navigation comes the possibility that a third party tracking your whereabouts as your car would be sending and receiving data to and from data centers as you move about. </a:t>
            </a:r>
            <a:r>
              <a:rPr lang="en" sz="1050">
                <a:solidFill>
                  <a:srgbClr val="3C4043"/>
                </a:solidFill>
                <a:latin typeface="Roboto"/>
                <a:ea typeface="Roboto"/>
                <a:cs typeface="Roboto"/>
                <a:sym typeface="Roboto"/>
              </a:rPr>
              <a:t>There is a lot of trust that comes to play for one to let their lives be in the hands of artificial intelligence, but in the end, it will be well worth it. Not only does it bring safety and minimal error to our roads, but also creates new jobs and demand for technical and creative minds all over the world. That’s what I have to share on this topic and I will now pass it on to David.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bb2c293c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bb2c293c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C4043"/>
                </a:solidFill>
                <a:latin typeface="Roboto"/>
                <a:ea typeface="Roboto"/>
                <a:cs typeface="Roboto"/>
                <a:sym typeface="Roboto"/>
              </a:rPr>
              <a:t>DAVID: Just as what Ian said; Self Driving cars can prevent any future car accidents and no more traffic as all cars can avoid each other on the road, but the issue is that we must hand our lives in the safety of the AI. This situation is popular within Computer Scientists and Engineers, which is this video perfectly introduces the ethical issues of self driving cars. *video* </a:t>
            </a:r>
            <a:endParaRPr sz="1050">
              <a:solidFill>
                <a:srgbClr val="3C4043"/>
              </a:solidFill>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latin typeface="Roboto"/>
                <a:ea typeface="Roboto"/>
                <a:cs typeface="Roboto"/>
                <a:sym typeface="Roboto"/>
              </a:rPr>
              <a:t>I will quickly play for you a short video.</a:t>
            </a:r>
            <a:endParaRPr sz="1050">
              <a:solidFill>
                <a:srgbClr val="3C4043"/>
              </a:solidFill>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latin typeface="Roboto"/>
                <a:ea typeface="Roboto"/>
                <a:cs typeface="Roboto"/>
                <a:sym typeface="Roboto"/>
              </a:rPr>
              <a:t>This problem is only introducing the ethics of self driving cars, as the goal is to put top priority on safety and efficiency into the passengers. </a:t>
            </a:r>
            <a:endParaRPr sz="1050">
              <a:solidFill>
                <a:srgbClr val="3C4043"/>
              </a:solidFill>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latin typeface="Roboto"/>
                <a:ea typeface="Roboto"/>
                <a:cs typeface="Roboto"/>
                <a:sym typeface="Roboto"/>
              </a:rPr>
              <a:t> 	So to solve the problem, would we program the car to swerve to hit the motorcycle, as it is </a:t>
            </a:r>
            <a:r>
              <a:rPr lang="en" sz="1050">
                <a:solidFill>
                  <a:srgbClr val="3C4043"/>
                </a:solidFill>
                <a:latin typeface="Roboto"/>
                <a:ea typeface="Roboto"/>
                <a:cs typeface="Roboto"/>
                <a:sym typeface="Roboto"/>
              </a:rPr>
              <a:t>statistically</a:t>
            </a:r>
            <a:r>
              <a:rPr lang="en" sz="1050">
                <a:solidFill>
                  <a:srgbClr val="3C4043"/>
                </a:solidFill>
                <a:latin typeface="Roboto"/>
                <a:ea typeface="Roboto"/>
                <a:cs typeface="Roboto"/>
                <a:sym typeface="Roboto"/>
              </a:rPr>
              <a:t> proven that motorcycle drivers are at the most risk of severe injuries in an road accident? </a:t>
            </a:r>
            <a:endParaRPr sz="1050">
              <a:solidFill>
                <a:srgbClr val="3C4043"/>
              </a:solidFill>
              <a:latin typeface="Roboto"/>
              <a:ea typeface="Roboto"/>
              <a:cs typeface="Roboto"/>
              <a:sym typeface="Roboto"/>
            </a:endParaRPr>
          </a:p>
          <a:p>
            <a:pPr indent="457200" lvl="0" marL="0" rtl="0" algn="l">
              <a:lnSpc>
                <a:spcPct val="115000"/>
              </a:lnSpc>
              <a:spcBef>
                <a:spcPts val="0"/>
              </a:spcBef>
              <a:spcAft>
                <a:spcPts val="0"/>
              </a:spcAft>
              <a:buNone/>
            </a:pPr>
            <a:r>
              <a:rPr lang="en" sz="1050">
                <a:solidFill>
                  <a:srgbClr val="3C4043"/>
                </a:solidFill>
                <a:latin typeface="Roboto"/>
                <a:ea typeface="Roboto"/>
                <a:cs typeface="Roboto"/>
                <a:sym typeface="Roboto"/>
              </a:rPr>
              <a:t>Or should we program the car to always hit other safer options, as hitting against a </a:t>
            </a:r>
            <a:r>
              <a:rPr lang="en" sz="1050">
                <a:solidFill>
                  <a:srgbClr val="3C4043"/>
                </a:solidFill>
                <a:latin typeface="Roboto"/>
                <a:ea typeface="Roboto"/>
                <a:cs typeface="Roboto"/>
                <a:sym typeface="Roboto"/>
              </a:rPr>
              <a:t>heavier</a:t>
            </a:r>
            <a:r>
              <a:rPr lang="en" sz="1050">
                <a:solidFill>
                  <a:srgbClr val="3C4043"/>
                </a:solidFill>
                <a:latin typeface="Roboto"/>
                <a:ea typeface="Roboto"/>
                <a:cs typeface="Roboto"/>
                <a:sym typeface="Roboto"/>
              </a:rPr>
              <a:t> vehicle such as a SUV, which is proven to be the safest during car accidents?</a:t>
            </a:r>
            <a:endParaRPr sz="1050">
              <a:solidFill>
                <a:srgbClr val="3C4043"/>
              </a:solidFill>
              <a:latin typeface="Roboto"/>
              <a:ea typeface="Roboto"/>
              <a:cs typeface="Roboto"/>
              <a:sym typeface="Roboto"/>
            </a:endParaRPr>
          </a:p>
          <a:p>
            <a:pPr indent="457200" lvl="0" marL="0" rtl="0" algn="l">
              <a:lnSpc>
                <a:spcPct val="115000"/>
              </a:lnSpc>
              <a:spcBef>
                <a:spcPts val="0"/>
              </a:spcBef>
              <a:spcAft>
                <a:spcPts val="0"/>
              </a:spcAft>
              <a:buNone/>
            </a:pPr>
            <a:r>
              <a:rPr lang="en" sz="1050">
                <a:solidFill>
                  <a:srgbClr val="3C4043"/>
                </a:solidFill>
                <a:latin typeface="Roboto"/>
                <a:ea typeface="Roboto"/>
                <a:cs typeface="Roboto"/>
                <a:sym typeface="Roboto"/>
              </a:rPr>
              <a:t>Or should we program the car to make the decision to crash forward, into the truck which puts the passengers at the most risk of injury?</a:t>
            </a:r>
            <a:endParaRPr sz="1050">
              <a:solidFill>
                <a:srgbClr val="3C4043"/>
              </a:solidFill>
              <a:latin typeface="Roboto"/>
              <a:ea typeface="Roboto"/>
              <a:cs typeface="Roboto"/>
              <a:sym typeface="Roboto"/>
            </a:endParaRPr>
          </a:p>
          <a:p>
            <a:pPr indent="457200" lvl="0" marL="0" rtl="0" algn="l">
              <a:lnSpc>
                <a:spcPct val="115000"/>
              </a:lnSpc>
              <a:spcBef>
                <a:spcPts val="0"/>
              </a:spcBef>
              <a:spcAft>
                <a:spcPts val="0"/>
              </a:spcAft>
              <a:buNone/>
            </a:pPr>
            <a:r>
              <a:t/>
            </a:r>
            <a:endParaRPr sz="1050">
              <a:solidFill>
                <a:srgbClr val="3C4043"/>
              </a:solidFill>
              <a:latin typeface="Roboto"/>
              <a:ea typeface="Roboto"/>
              <a:cs typeface="Roboto"/>
              <a:sym typeface="Roboto"/>
            </a:endParaRPr>
          </a:p>
          <a:p>
            <a:pPr indent="0" lvl="0" marL="0" rtl="0" algn="l">
              <a:lnSpc>
                <a:spcPct val="115000"/>
              </a:lnSpc>
              <a:spcBef>
                <a:spcPts val="0"/>
              </a:spcBef>
              <a:spcAft>
                <a:spcPts val="0"/>
              </a:spcAft>
              <a:buNone/>
            </a:pPr>
            <a:r>
              <a:rPr lang="en" sz="1050">
                <a:solidFill>
                  <a:srgbClr val="3C4043"/>
                </a:solidFill>
                <a:latin typeface="Roboto"/>
                <a:ea typeface="Roboto"/>
                <a:cs typeface="Roboto"/>
                <a:sym typeface="Roboto"/>
              </a:rPr>
              <a:t>As you can realize, we still have a long way to go until we have the perfect self driving car. But until then, engineers have plenty of work to bring back to the drawing board.</a:t>
            </a:r>
            <a:endParaRPr sz="1050">
              <a:solidFill>
                <a:srgbClr val="3C4043"/>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bb2c293c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bb2c293c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Now, while Ian and I have been researching for the presentation, there are plenty of more videos to watch on the topics of AI within the transportation market. I will leave this screen here for a few more seconds so that you may take a quick picture or write down the titles for a quick watch after this presentation. </a:t>
            </a:r>
            <a:endParaRPr/>
          </a:p>
          <a:p>
            <a:pPr indent="0" lvl="0" marL="0" rtl="0" algn="l">
              <a:spcBef>
                <a:spcPts val="0"/>
              </a:spcBef>
              <a:spcAft>
                <a:spcPts val="0"/>
              </a:spcAft>
              <a:buNone/>
            </a:pPr>
            <a:r>
              <a:rPr lang="en"/>
              <a:t>Furthermore, there is a self-driving meme on the right while we wait for those taking notes. *3 seconds*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bb2c293c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bb2c293c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Now here is a quick look of the sources we used for our presentation.</a:t>
            </a:r>
            <a:endParaRPr/>
          </a:p>
          <a:p>
            <a:pPr indent="0" lvl="0" marL="0" rtl="0" algn="l">
              <a:spcBef>
                <a:spcPts val="0"/>
              </a:spcBef>
              <a:spcAft>
                <a:spcPts val="0"/>
              </a:spcAft>
              <a:buNone/>
            </a:pPr>
            <a:r>
              <a:rPr lang="en"/>
              <a:t>IAN: These sources would be great to take a look, if you so wish, as they were all very helpful in aiding the completion of our presentation today.</a:t>
            </a:r>
            <a:endParaRPr/>
          </a:p>
          <a:p>
            <a:pPr indent="0" lvl="0" marL="0" rtl="0" algn="l">
              <a:spcBef>
                <a:spcPts val="0"/>
              </a:spcBef>
              <a:spcAft>
                <a:spcPts val="0"/>
              </a:spcAft>
              <a:buNone/>
            </a:pPr>
            <a:r>
              <a:rPr lang="en"/>
              <a:t>*3 seconds*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bb2c293c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bb2c293c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And here is the end to our presentation, and as Ian and I would like to have been presenting this live, we would like to still give everyone a chance to message us any questions or </a:t>
            </a:r>
            <a:r>
              <a:rPr lang="en"/>
              <a:t>concerns</a:t>
            </a:r>
            <a:r>
              <a:rPr lang="en"/>
              <a:t> you may have, with this quick link we have created for you.</a:t>
            </a:r>
            <a:endParaRPr/>
          </a:p>
          <a:p>
            <a:pPr indent="0" lvl="0" marL="0" rtl="0" algn="l">
              <a:spcBef>
                <a:spcPts val="0"/>
              </a:spcBef>
              <a:spcAft>
                <a:spcPts val="0"/>
              </a:spcAft>
              <a:buNone/>
            </a:pPr>
            <a:r>
              <a:rPr lang="en"/>
              <a:t>It is only a short Google Forms link that asks for your question, and you can optionally add your name and contact info so we can get back to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before we end our presentation on such a low note, about ethical dilemmas.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1.jpg"/><Relationship Id="rId5" Type="http://schemas.openxmlformats.org/officeDocument/2006/relationships/image" Target="../media/image20.png"/><Relationship Id="rId6" Type="http://schemas.openxmlformats.org/officeDocument/2006/relationships/image" Target="../media/image4.png"/><Relationship Id="rId7"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ixIoDYVfKA0" TargetMode="Externa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youtube.com/watch?v=VdG4gUTowXc" TargetMode="External"/><Relationship Id="rId4" Type="http://schemas.openxmlformats.org/officeDocument/2006/relationships/hyperlink" Target="https://www.youtube.com/watch?v=HSsQApXQGsI" TargetMode="External"/><Relationship Id="rId5" Type="http://schemas.openxmlformats.org/officeDocument/2006/relationships/hyperlink" Target="https://www.youtube.com/watch?v=GboOXAjGevA" TargetMode="External"/><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builtin.com/artificial-intelligence/artificial-intelligence-future" TargetMode="External"/><Relationship Id="rId4" Type="http://schemas.openxmlformats.org/officeDocument/2006/relationships/hyperlink" Target="https://www.mckinsey.com/industries/automotive-and-assembly/our-insights/self-driving-car-technology-when-will-the-robots-hit-the-road/de-de" TargetMode="External"/><Relationship Id="rId5" Type="http://schemas.openxmlformats.org/officeDocument/2006/relationships/hyperlink" Target="https://www.pinterest.com/pin/266275396697253426/" TargetMode="External"/><Relationship Id="rId6" Type="http://schemas.openxmlformats.org/officeDocument/2006/relationships/hyperlink" Target="https://www.youtube.com/watch?v=ixIoDYVfKA0&amp;ab_channel=TED-Ed" TargetMode="External"/><Relationship Id="rId7" Type="http://schemas.openxmlformats.org/officeDocument/2006/relationships/hyperlink" Target="https://i.kym-cdn.com/photos/images/original/001/674/673/544.jpg" TargetMode="External"/><Relationship Id="rId8" Type="http://schemas.openxmlformats.org/officeDocument/2006/relationships/hyperlink" Target="https://en.wikipedia.org/wiki/History_of_self-driving_car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272622"/>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accent6"/>
                </a:solidFill>
                <a:highlight>
                  <a:schemeClr val="dk1"/>
                </a:highlight>
                <a:latin typeface="Comfortaa"/>
                <a:ea typeface="Comfortaa"/>
                <a:cs typeface="Comfortaa"/>
                <a:sym typeface="Comfortaa"/>
              </a:rPr>
              <a:t>AI4ALL Final Project</a:t>
            </a:r>
            <a:endParaRPr b="1">
              <a:solidFill>
                <a:schemeClr val="accent6"/>
              </a:solidFill>
              <a:highlight>
                <a:schemeClr val="dk1"/>
              </a:highlight>
              <a:latin typeface="Comfortaa"/>
              <a:ea typeface="Comfortaa"/>
              <a:cs typeface="Comfortaa"/>
              <a:sym typeface="Comfortaa"/>
            </a:endParaRPr>
          </a:p>
        </p:txBody>
      </p:sp>
      <p:sp>
        <p:nvSpPr>
          <p:cNvPr id="86" name="Google Shape;86;p13"/>
          <p:cNvSpPr txBox="1"/>
          <p:nvPr>
            <p:ph type="ctrTitle"/>
          </p:nvPr>
        </p:nvSpPr>
        <p:spPr>
          <a:xfrm>
            <a:off x="598100" y="3297597"/>
            <a:ext cx="82221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600">
                <a:solidFill>
                  <a:schemeClr val="dk1"/>
                </a:solidFill>
                <a:highlight>
                  <a:schemeClr val="accent6"/>
                </a:highlight>
                <a:latin typeface="Caveat"/>
                <a:ea typeface="Caveat"/>
                <a:cs typeface="Caveat"/>
                <a:sym typeface="Caveat"/>
              </a:rPr>
              <a:t>Self Driving Cars</a:t>
            </a:r>
            <a:endParaRPr b="1" sz="3600">
              <a:solidFill>
                <a:srgbClr val="FF00FF"/>
              </a:solidFill>
              <a:highlight>
                <a:srgbClr val="EA9999"/>
              </a:highlight>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475675" y="1829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5"/>
                </a:solidFill>
              </a:rPr>
              <a:t>Bonus Meme Time!</a:t>
            </a:r>
            <a:endParaRPr b="1">
              <a:solidFill>
                <a:schemeClr val="accent5"/>
              </a:solidFill>
            </a:endParaRPr>
          </a:p>
        </p:txBody>
      </p:sp>
      <p:pic>
        <p:nvPicPr>
          <p:cNvPr id="156" name="Google Shape;156;p22"/>
          <p:cNvPicPr preferRelativeResize="0"/>
          <p:nvPr/>
        </p:nvPicPr>
        <p:blipFill rotWithShape="1">
          <a:blip r:embed="rId3">
            <a:alphaModFix/>
          </a:blip>
          <a:srcRect b="4342" l="0" r="0" t="0"/>
          <a:stretch/>
        </p:blipFill>
        <p:spPr>
          <a:xfrm>
            <a:off x="0" y="879050"/>
            <a:ext cx="4225100" cy="2293125"/>
          </a:xfrm>
          <a:prstGeom prst="rect">
            <a:avLst/>
          </a:prstGeom>
          <a:noFill/>
          <a:ln>
            <a:noFill/>
          </a:ln>
        </p:spPr>
      </p:pic>
      <p:pic>
        <p:nvPicPr>
          <p:cNvPr id="157" name="Google Shape;157;p22"/>
          <p:cNvPicPr preferRelativeResize="0"/>
          <p:nvPr/>
        </p:nvPicPr>
        <p:blipFill>
          <a:blip r:embed="rId4">
            <a:alphaModFix/>
          </a:blip>
          <a:stretch>
            <a:fillRect/>
          </a:stretch>
        </p:blipFill>
        <p:spPr>
          <a:xfrm>
            <a:off x="4225100" y="0"/>
            <a:ext cx="4918900" cy="3057775"/>
          </a:xfrm>
          <a:prstGeom prst="rect">
            <a:avLst/>
          </a:prstGeom>
          <a:noFill/>
          <a:ln>
            <a:noFill/>
          </a:ln>
        </p:spPr>
      </p:pic>
      <p:pic>
        <p:nvPicPr>
          <p:cNvPr id="158" name="Google Shape;158;p22"/>
          <p:cNvPicPr preferRelativeResize="0"/>
          <p:nvPr/>
        </p:nvPicPr>
        <p:blipFill>
          <a:blip r:embed="rId5">
            <a:alphaModFix/>
          </a:blip>
          <a:stretch>
            <a:fillRect/>
          </a:stretch>
        </p:blipFill>
        <p:spPr>
          <a:xfrm>
            <a:off x="6105325" y="3057775"/>
            <a:ext cx="3114351" cy="2372395"/>
          </a:xfrm>
          <a:prstGeom prst="rect">
            <a:avLst/>
          </a:prstGeom>
          <a:noFill/>
          <a:ln>
            <a:noFill/>
          </a:ln>
        </p:spPr>
      </p:pic>
      <p:pic>
        <p:nvPicPr>
          <p:cNvPr id="159" name="Google Shape;159;p22"/>
          <p:cNvPicPr preferRelativeResize="0"/>
          <p:nvPr/>
        </p:nvPicPr>
        <p:blipFill>
          <a:blip r:embed="rId6">
            <a:alphaModFix/>
          </a:blip>
          <a:stretch>
            <a:fillRect/>
          </a:stretch>
        </p:blipFill>
        <p:spPr>
          <a:xfrm>
            <a:off x="3194075" y="3172175"/>
            <a:ext cx="2911247" cy="2293123"/>
          </a:xfrm>
          <a:prstGeom prst="rect">
            <a:avLst/>
          </a:prstGeom>
          <a:noFill/>
          <a:ln>
            <a:noFill/>
          </a:ln>
        </p:spPr>
      </p:pic>
      <p:pic>
        <p:nvPicPr>
          <p:cNvPr id="160" name="Google Shape;160;p22"/>
          <p:cNvPicPr preferRelativeResize="0"/>
          <p:nvPr/>
        </p:nvPicPr>
        <p:blipFill>
          <a:blip r:embed="rId7">
            <a:alphaModFix/>
          </a:blip>
          <a:stretch>
            <a:fillRect/>
          </a:stretch>
        </p:blipFill>
        <p:spPr>
          <a:xfrm>
            <a:off x="0" y="3172175"/>
            <a:ext cx="3194081" cy="2085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4321" l="5300" r="2998" t="4884"/>
          <a:stretch/>
        </p:blipFill>
        <p:spPr>
          <a:xfrm>
            <a:off x="5442557" y="1143750"/>
            <a:ext cx="3119518" cy="3088751"/>
          </a:xfrm>
          <a:prstGeom prst="rect">
            <a:avLst/>
          </a:prstGeom>
          <a:noFill/>
          <a:ln>
            <a:noFill/>
          </a:ln>
        </p:spPr>
      </p:pic>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are we?</a:t>
            </a:r>
            <a:endParaRPr/>
          </a:p>
        </p:txBody>
      </p:sp>
      <p:sp>
        <p:nvSpPr>
          <p:cNvPr id="93" name="Google Shape;93;p14"/>
          <p:cNvSpPr txBox="1"/>
          <p:nvPr>
            <p:ph idx="1" type="body"/>
          </p:nvPr>
        </p:nvSpPr>
        <p:spPr>
          <a:xfrm>
            <a:off x="311700" y="1143750"/>
            <a:ext cx="3802200" cy="333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David Cornejo</a:t>
            </a:r>
            <a:endParaRPr/>
          </a:p>
          <a:p>
            <a:pPr indent="-342900" lvl="0" marL="457200" rtl="0" algn="l">
              <a:spcBef>
                <a:spcPts val="1200"/>
              </a:spcBef>
              <a:spcAft>
                <a:spcPts val="0"/>
              </a:spcAft>
              <a:buSzPts val="1800"/>
              <a:buChar char="●"/>
            </a:pPr>
            <a:r>
              <a:rPr lang="en"/>
              <a:t>Working towards a Bachelor’s degree in Electrical Systems and minoring in Computer Science</a:t>
            </a:r>
            <a:endParaRPr/>
          </a:p>
          <a:p>
            <a:pPr indent="-342900" lvl="0" marL="457200" rtl="0" algn="l">
              <a:spcBef>
                <a:spcPts val="0"/>
              </a:spcBef>
              <a:spcAft>
                <a:spcPts val="0"/>
              </a:spcAft>
              <a:buSzPts val="1800"/>
              <a:buChar char="●"/>
            </a:pPr>
            <a:r>
              <a:rPr lang="en"/>
              <a:t>Graduating 2023 and </a:t>
            </a:r>
            <a:r>
              <a:rPr lang="en"/>
              <a:t>future</a:t>
            </a:r>
            <a:r>
              <a:rPr lang="en"/>
              <a:t> plans is to work for a Large Tech company</a:t>
            </a:r>
            <a:endParaRPr/>
          </a:p>
          <a:p>
            <a:pPr indent="0" lvl="0" marL="457200" rtl="0" algn="l">
              <a:spcBef>
                <a:spcPts val="1200"/>
              </a:spcBef>
              <a:spcAft>
                <a:spcPts val="1200"/>
              </a:spcAft>
              <a:buNone/>
            </a:pPr>
            <a:r>
              <a:t/>
            </a:r>
            <a:endParaRPr/>
          </a:p>
        </p:txBody>
      </p:sp>
      <p:sp>
        <p:nvSpPr>
          <p:cNvPr id="94" name="Google Shape;94;p14"/>
          <p:cNvSpPr txBox="1"/>
          <p:nvPr>
            <p:ph idx="1" type="body"/>
          </p:nvPr>
        </p:nvSpPr>
        <p:spPr>
          <a:xfrm>
            <a:off x="4985850" y="902250"/>
            <a:ext cx="3802200" cy="33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018"/>
              <a:buNone/>
            </a:pPr>
            <a:r>
              <a:rPr lang="en"/>
              <a:t>Ian Wang</a:t>
            </a:r>
            <a:endParaRPr/>
          </a:p>
          <a:p>
            <a:pPr indent="-342900" lvl="0" marL="457200" rtl="0" algn="l">
              <a:spcBef>
                <a:spcPts val="1200"/>
              </a:spcBef>
              <a:spcAft>
                <a:spcPts val="0"/>
              </a:spcAft>
              <a:buSzPts val="1800"/>
              <a:buChar char="●"/>
            </a:pPr>
            <a:r>
              <a:rPr lang="en"/>
              <a:t>Working towards a bachelor’s degree in Electrical Engineering with double minor in Computer Science and Business.</a:t>
            </a:r>
            <a:endParaRPr/>
          </a:p>
          <a:p>
            <a:pPr indent="-342900" lvl="0" marL="457200" rtl="0" algn="l">
              <a:spcBef>
                <a:spcPts val="0"/>
              </a:spcBef>
              <a:spcAft>
                <a:spcPts val="0"/>
              </a:spcAft>
              <a:buSzPts val="1800"/>
              <a:buChar char="●"/>
            </a:pPr>
            <a:r>
              <a:rPr lang="en"/>
              <a:t>Graduating 2023 and future plans are so far graduate school and </a:t>
            </a:r>
            <a:r>
              <a:rPr lang="en"/>
              <a:t>hopefully</a:t>
            </a:r>
            <a:r>
              <a:rPr lang="en"/>
              <a:t> working for Tesla.</a:t>
            </a:r>
            <a:endParaRPr/>
          </a:p>
        </p:txBody>
      </p:sp>
      <p:pic>
        <p:nvPicPr>
          <p:cNvPr id="95" name="Google Shape;95;p14"/>
          <p:cNvPicPr preferRelativeResize="0"/>
          <p:nvPr/>
        </p:nvPicPr>
        <p:blipFill>
          <a:blip r:embed="rId4">
            <a:alphaModFix/>
          </a:blip>
          <a:stretch>
            <a:fillRect/>
          </a:stretch>
        </p:blipFill>
        <p:spPr>
          <a:xfrm>
            <a:off x="3677012" y="3687300"/>
            <a:ext cx="1789970" cy="1183774"/>
          </a:xfrm>
          <a:prstGeom prst="rect">
            <a:avLst/>
          </a:prstGeom>
          <a:noFill/>
          <a:ln>
            <a:noFill/>
          </a:ln>
        </p:spPr>
      </p:pic>
      <p:pic>
        <p:nvPicPr>
          <p:cNvPr id="96" name="Google Shape;96;p14"/>
          <p:cNvPicPr preferRelativeResize="0"/>
          <p:nvPr/>
        </p:nvPicPr>
        <p:blipFill>
          <a:blip r:embed="rId5">
            <a:alphaModFix/>
          </a:blip>
          <a:stretch>
            <a:fillRect/>
          </a:stretch>
        </p:blipFill>
        <p:spPr>
          <a:xfrm>
            <a:off x="3922051" y="410000"/>
            <a:ext cx="1299899" cy="1068301"/>
          </a:xfrm>
          <a:prstGeom prst="rect">
            <a:avLst/>
          </a:prstGeom>
          <a:noFill/>
          <a:ln>
            <a:noFill/>
          </a:ln>
        </p:spPr>
      </p:pic>
      <p:pic>
        <p:nvPicPr>
          <p:cNvPr id="97" name="Google Shape;97;p14"/>
          <p:cNvPicPr preferRelativeResize="0"/>
          <p:nvPr/>
        </p:nvPicPr>
        <p:blipFill rotWithShape="1">
          <a:blip r:embed="rId6">
            <a:alphaModFix/>
          </a:blip>
          <a:srcRect b="14418" l="16580" r="17884" t="16625"/>
          <a:stretch/>
        </p:blipFill>
        <p:spPr>
          <a:xfrm>
            <a:off x="1774913" y="3949550"/>
            <a:ext cx="875775" cy="921525"/>
          </a:xfrm>
          <a:prstGeom prst="rect">
            <a:avLst/>
          </a:prstGeom>
          <a:noFill/>
          <a:ln>
            <a:noFill/>
          </a:ln>
        </p:spPr>
      </p:pic>
      <p:pic>
        <p:nvPicPr>
          <p:cNvPr id="98" name="Google Shape;98;p14"/>
          <p:cNvPicPr preferRelativeResize="0"/>
          <p:nvPr/>
        </p:nvPicPr>
        <p:blipFill>
          <a:blip r:embed="rId7">
            <a:alphaModFix/>
          </a:blip>
          <a:stretch>
            <a:fillRect/>
          </a:stretch>
        </p:blipFill>
        <p:spPr>
          <a:xfrm>
            <a:off x="6352800" y="3949562"/>
            <a:ext cx="1068300" cy="106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Artificial Intelligence impact our World?</a:t>
            </a:r>
            <a:endParaRPr/>
          </a:p>
        </p:txBody>
      </p:sp>
      <p:sp>
        <p:nvSpPr>
          <p:cNvPr id="104" name="Google Shape;104;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Customer Service</a:t>
            </a:r>
            <a:endParaRPr/>
          </a:p>
          <a:p>
            <a:pPr indent="-342900" lvl="0" marL="457200" rtl="0" algn="l">
              <a:lnSpc>
                <a:spcPct val="200000"/>
              </a:lnSpc>
              <a:spcBef>
                <a:spcPts val="0"/>
              </a:spcBef>
              <a:spcAft>
                <a:spcPts val="0"/>
              </a:spcAft>
              <a:buSzPts val="1800"/>
              <a:buChar char="●"/>
            </a:pPr>
            <a:r>
              <a:rPr lang="en"/>
              <a:t>Manufacturing</a:t>
            </a:r>
            <a:endParaRPr/>
          </a:p>
          <a:p>
            <a:pPr indent="-342900" lvl="0" marL="457200" rtl="0" algn="l">
              <a:lnSpc>
                <a:spcPct val="200000"/>
              </a:lnSpc>
              <a:spcBef>
                <a:spcPts val="0"/>
              </a:spcBef>
              <a:spcAft>
                <a:spcPts val="0"/>
              </a:spcAft>
              <a:buSzPts val="1800"/>
              <a:buChar char="●"/>
            </a:pPr>
            <a:r>
              <a:rPr lang="en"/>
              <a:t>Healthcare</a:t>
            </a:r>
            <a:endParaRPr/>
          </a:p>
          <a:p>
            <a:pPr indent="-342900" lvl="0" marL="457200" rtl="0" algn="l">
              <a:lnSpc>
                <a:spcPct val="200000"/>
              </a:lnSpc>
              <a:spcBef>
                <a:spcPts val="0"/>
              </a:spcBef>
              <a:spcAft>
                <a:spcPts val="0"/>
              </a:spcAft>
              <a:buSzPts val="1800"/>
              <a:buChar char="●"/>
            </a:pPr>
            <a:r>
              <a:rPr lang="en"/>
              <a:t>Education</a:t>
            </a:r>
            <a:endParaRPr/>
          </a:p>
          <a:p>
            <a:pPr indent="-342900" lvl="0" marL="457200" rtl="0" algn="l">
              <a:lnSpc>
                <a:spcPct val="200000"/>
              </a:lnSpc>
              <a:spcBef>
                <a:spcPts val="0"/>
              </a:spcBef>
              <a:spcAft>
                <a:spcPts val="0"/>
              </a:spcAft>
              <a:buSzPts val="1800"/>
              <a:buChar char="●"/>
            </a:pPr>
            <a:r>
              <a:rPr lang="en"/>
              <a:t>Media</a:t>
            </a:r>
            <a:endParaRPr/>
          </a:p>
          <a:p>
            <a:pPr indent="-342900" lvl="0" marL="457200" rtl="0" algn="l">
              <a:lnSpc>
                <a:spcPct val="200000"/>
              </a:lnSpc>
              <a:spcBef>
                <a:spcPts val="0"/>
              </a:spcBef>
              <a:spcAft>
                <a:spcPts val="0"/>
              </a:spcAft>
              <a:buSzPts val="1800"/>
              <a:buChar char="●"/>
            </a:pPr>
            <a:r>
              <a:rPr lang="en"/>
              <a:t>Transportation</a:t>
            </a:r>
            <a:endParaRPr/>
          </a:p>
        </p:txBody>
      </p:sp>
      <p:pic>
        <p:nvPicPr>
          <p:cNvPr id="105" name="Google Shape;105;p15"/>
          <p:cNvPicPr preferRelativeResize="0"/>
          <p:nvPr/>
        </p:nvPicPr>
        <p:blipFill>
          <a:blip r:embed="rId3">
            <a:alphaModFix/>
          </a:blip>
          <a:stretch>
            <a:fillRect/>
          </a:stretch>
        </p:blipFill>
        <p:spPr>
          <a:xfrm>
            <a:off x="5683538" y="919350"/>
            <a:ext cx="1182575" cy="1182575"/>
          </a:xfrm>
          <a:prstGeom prst="rect">
            <a:avLst/>
          </a:prstGeom>
          <a:noFill/>
          <a:ln>
            <a:noFill/>
          </a:ln>
        </p:spPr>
      </p:pic>
      <p:pic>
        <p:nvPicPr>
          <p:cNvPr id="106" name="Google Shape;106;p15"/>
          <p:cNvPicPr preferRelativeResize="0"/>
          <p:nvPr/>
        </p:nvPicPr>
        <p:blipFill>
          <a:blip r:embed="rId4">
            <a:alphaModFix/>
          </a:blip>
          <a:stretch>
            <a:fillRect/>
          </a:stretch>
        </p:blipFill>
        <p:spPr>
          <a:xfrm>
            <a:off x="5683538" y="2375438"/>
            <a:ext cx="1182575" cy="1182575"/>
          </a:xfrm>
          <a:prstGeom prst="rect">
            <a:avLst/>
          </a:prstGeom>
          <a:noFill/>
          <a:ln>
            <a:noFill/>
          </a:ln>
        </p:spPr>
      </p:pic>
      <p:pic>
        <p:nvPicPr>
          <p:cNvPr id="107" name="Google Shape;107;p15"/>
          <p:cNvPicPr preferRelativeResize="0"/>
          <p:nvPr/>
        </p:nvPicPr>
        <p:blipFill rotWithShape="1">
          <a:blip r:embed="rId5">
            <a:alphaModFix/>
          </a:blip>
          <a:srcRect b="13396" l="0" r="0" t="10615"/>
          <a:stretch/>
        </p:blipFill>
        <p:spPr>
          <a:xfrm>
            <a:off x="3577835" y="3558033"/>
            <a:ext cx="1330300" cy="1010842"/>
          </a:xfrm>
          <a:prstGeom prst="rect">
            <a:avLst/>
          </a:prstGeom>
          <a:noFill/>
          <a:ln>
            <a:noFill/>
          </a:ln>
        </p:spPr>
      </p:pic>
      <p:pic>
        <p:nvPicPr>
          <p:cNvPr id="108" name="Google Shape;108;p15"/>
          <p:cNvPicPr preferRelativeResize="0"/>
          <p:nvPr/>
        </p:nvPicPr>
        <p:blipFill>
          <a:blip r:embed="rId6">
            <a:alphaModFix/>
          </a:blip>
          <a:stretch>
            <a:fillRect/>
          </a:stretch>
        </p:blipFill>
        <p:spPr>
          <a:xfrm>
            <a:off x="3651688" y="919350"/>
            <a:ext cx="1182575" cy="1182575"/>
          </a:xfrm>
          <a:prstGeom prst="rect">
            <a:avLst/>
          </a:prstGeom>
          <a:noFill/>
          <a:ln>
            <a:noFill/>
          </a:ln>
        </p:spPr>
      </p:pic>
      <p:pic>
        <p:nvPicPr>
          <p:cNvPr id="109" name="Google Shape;109;p15"/>
          <p:cNvPicPr preferRelativeResize="0"/>
          <p:nvPr/>
        </p:nvPicPr>
        <p:blipFill rotWithShape="1">
          <a:blip r:embed="rId7">
            <a:alphaModFix/>
          </a:blip>
          <a:srcRect b="13679" l="0" r="0" t="13248"/>
          <a:stretch/>
        </p:blipFill>
        <p:spPr>
          <a:xfrm>
            <a:off x="5583149" y="3750553"/>
            <a:ext cx="1383354" cy="1010850"/>
          </a:xfrm>
          <a:prstGeom prst="rect">
            <a:avLst/>
          </a:prstGeom>
          <a:noFill/>
          <a:ln>
            <a:noFill/>
          </a:ln>
        </p:spPr>
      </p:pic>
      <p:pic>
        <p:nvPicPr>
          <p:cNvPr id="110" name="Google Shape;110;p15"/>
          <p:cNvPicPr preferRelativeResize="0"/>
          <p:nvPr/>
        </p:nvPicPr>
        <p:blipFill rotWithShape="1">
          <a:blip r:embed="rId8">
            <a:alphaModFix/>
          </a:blip>
          <a:srcRect b="24208" l="25895" r="22549" t="13860"/>
          <a:stretch/>
        </p:blipFill>
        <p:spPr>
          <a:xfrm>
            <a:off x="3817888" y="2238688"/>
            <a:ext cx="932128" cy="11825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in </a:t>
            </a:r>
            <a:r>
              <a:rPr lang="en"/>
              <a:t>Vehicles</a:t>
            </a:r>
            <a:endParaRPr/>
          </a:p>
        </p:txBody>
      </p:sp>
      <p:sp>
        <p:nvSpPr>
          <p:cNvPr id="116" name="Google Shape;116;p16"/>
          <p:cNvSpPr txBox="1"/>
          <p:nvPr>
            <p:ph idx="1" type="body"/>
          </p:nvPr>
        </p:nvSpPr>
        <p:spPr>
          <a:xfrm>
            <a:off x="311700" y="1113400"/>
            <a:ext cx="3440700" cy="3339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1200"/>
              </a:spcBef>
              <a:spcAft>
                <a:spcPts val="0"/>
              </a:spcAft>
              <a:buSzPts val="1800"/>
              <a:buChar char="●"/>
            </a:pPr>
            <a:r>
              <a:rPr lang="en"/>
              <a:t>ML and AI in cars has </a:t>
            </a:r>
            <a:r>
              <a:rPr lang="en"/>
              <a:t>rapidly</a:t>
            </a:r>
            <a:r>
              <a:rPr lang="en"/>
              <a:t> grown over time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Never have to be behind the wheel again.</a:t>
            </a:r>
            <a:endParaRPr/>
          </a:p>
        </p:txBody>
      </p:sp>
      <p:pic>
        <p:nvPicPr>
          <p:cNvPr id="117" name="Google Shape;117;p16"/>
          <p:cNvPicPr preferRelativeResize="0"/>
          <p:nvPr/>
        </p:nvPicPr>
        <p:blipFill>
          <a:blip r:embed="rId3">
            <a:alphaModFix/>
          </a:blip>
          <a:stretch>
            <a:fillRect/>
          </a:stretch>
        </p:blipFill>
        <p:spPr>
          <a:xfrm>
            <a:off x="4339625" y="1687650"/>
            <a:ext cx="4492675" cy="189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Possible </a:t>
            </a:r>
            <a:r>
              <a:rPr lang="en"/>
              <a:t>Repercussions</a:t>
            </a:r>
            <a:endParaRPr/>
          </a:p>
        </p:txBody>
      </p:sp>
      <p:sp>
        <p:nvSpPr>
          <p:cNvPr id="123" name="Google Shape;123;p17"/>
          <p:cNvSpPr txBox="1"/>
          <p:nvPr>
            <p:ph idx="1" type="body"/>
          </p:nvPr>
        </p:nvSpPr>
        <p:spPr>
          <a:xfrm>
            <a:off x="311700" y="1229875"/>
            <a:ext cx="38394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Perfecting self driving cars can be costly and carry many uncertainties.</a:t>
            </a:r>
            <a:endParaRPr/>
          </a:p>
          <a:p>
            <a:pPr indent="0" lvl="0" marL="0" rtl="0" algn="l">
              <a:spcBef>
                <a:spcPts val="1200"/>
              </a:spcBef>
              <a:spcAft>
                <a:spcPts val="1200"/>
              </a:spcAft>
              <a:buNone/>
            </a:pPr>
            <a:r>
              <a:t/>
            </a:r>
            <a:endParaRPr/>
          </a:p>
        </p:txBody>
      </p:sp>
      <p:pic>
        <p:nvPicPr>
          <p:cNvPr id="124" name="Google Shape;124;p17"/>
          <p:cNvPicPr preferRelativeResize="0"/>
          <p:nvPr/>
        </p:nvPicPr>
        <p:blipFill>
          <a:blip r:embed="rId3">
            <a:alphaModFix/>
          </a:blip>
          <a:stretch>
            <a:fillRect/>
          </a:stretch>
        </p:blipFill>
        <p:spPr>
          <a:xfrm>
            <a:off x="5200775" y="661300"/>
            <a:ext cx="3437038" cy="390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311700" y="287550"/>
            <a:ext cx="8520600" cy="43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Ethics of Self Driving Cars</a:t>
            </a:r>
            <a:endParaRPr/>
          </a:p>
        </p:txBody>
      </p:sp>
      <p:sp>
        <p:nvSpPr>
          <p:cNvPr id="130" name="Google Shape;130;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View full lesson: http://ed.ted.com/lessons/the-ethical-dilemma-of-self-driving-cars-patrick-lin&#10;&#10;Self-driving cars are already cruising the streets today. And while these cars will ultimately be safer and cleaner than their manual counterparts, they can’t completely avoid accidents altogether. How should the car be programmed if it encounters an unavoidable accident? Patrick Lin navigates the murky ethics of self-driving cars.&#10;&#10;Lesson by Patrick Lin, animation by Yukai Du." id="131" name="Google Shape;131;p18" title="The ethical dilemma of self-driving cars - Patrick Lin">
            <a:hlinkClick r:id="rId3"/>
          </p:cNvPr>
          <p:cNvPicPr preferRelativeResize="0"/>
          <p:nvPr/>
        </p:nvPicPr>
        <p:blipFill>
          <a:blip r:embed="rId4">
            <a:alphaModFix/>
          </a:blip>
          <a:stretch>
            <a:fillRect/>
          </a:stretch>
        </p:blipFill>
        <p:spPr>
          <a:xfrm>
            <a:off x="311700" y="891025"/>
            <a:ext cx="8520600" cy="4003600"/>
          </a:xfrm>
          <a:prstGeom prst="rect">
            <a:avLst/>
          </a:prstGeom>
          <a:noFill/>
          <a:ln>
            <a:noFill/>
          </a:ln>
          <a:effectLst>
            <a:outerShdw blurRad="57150" rotWithShape="0" algn="bl" dir="8280000" dist="247650">
              <a:srgbClr val="000000">
                <a:alpha val="57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Bonus Videos</a:t>
            </a:r>
            <a:endParaRPr/>
          </a:p>
        </p:txBody>
      </p:sp>
      <p:sp>
        <p:nvSpPr>
          <p:cNvPr id="137" name="Google Shape;137;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u="sng">
                <a:solidFill>
                  <a:schemeClr val="hlink"/>
                </a:solidFill>
                <a:hlinkClick r:id="rId3"/>
              </a:rPr>
              <a:t>AI Designed this Car - Donut Media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4"/>
              </a:rPr>
              <a:t>AI and Ethics - TED Talk</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5"/>
              </a:rPr>
              <a:t>Hewlett Packard - Moral Code: The Ethics of AI</a:t>
            </a:r>
            <a:endParaRPr/>
          </a:p>
          <a:p>
            <a:pPr indent="0" lvl="0" marL="0" rtl="0" algn="l">
              <a:spcBef>
                <a:spcPts val="1200"/>
              </a:spcBef>
              <a:spcAft>
                <a:spcPts val="1200"/>
              </a:spcAft>
              <a:buNone/>
            </a:pPr>
            <a:r>
              <a:t/>
            </a:r>
            <a:endParaRPr/>
          </a:p>
        </p:txBody>
      </p:sp>
      <p:pic>
        <p:nvPicPr>
          <p:cNvPr id="138" name="Google Shape;138;p19"/>
          <p:cNvPicPr preferRelativeResize="0"/>
          <p:nvPr/>
        </p:nvPicPr>
        <p:blipFill>
          <a:blip r:embed="rId6">
            <a:alphaModFix/>
          </a:blip>
          <a:stretch>
            <a:fillRect/>
          </a:stretch>
        </p:blipFill>
        <p:spPr>
          <a:xfrm>
            <a:off x="5691043" y="0"/>
            <a:ext cx="3260964"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a:p>
            <a:pPr indent="0" lvl="0" marL="0" rtl="0" algn="l">
              <a:spcBef>
                <a:spcPts val="0"/>
              </a:spcBef>
              <a:spcAft>
                <a:spcPts val="0"/>
              </a:spcAft>
              <a:buNone/>
            </a:pPr>
            <a:r>
              <a:t/>
            </a:r>
            <a:endParaRPr/>
          </a:p>
        </p:txBody>
      </p:sp>
      <p:sp>
        <p:nvSpPr>
          <p:cNvPr id="144" name="Google Shape;144;p20"/>
          <p:cNvSpPr txBox="1"/>
          <p:nvPr>
            <p:ph idx="1" type="body"/>
          </p:nvPr>
        </p:nvSpPr>
        <p:spPr>
          <a:xfrm>
            <a:off x="311700" y="1248250"/>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solidFill>
                  <a:schemeClr val="hlink"/>
                </a:solidFill>
                <a:hlinkClick r:id="rId3"/>
              </a:rPr>
              <a:t>https://builtin.com/artificial-intelligence/artificial-intelligence-future</a:t>
            </a:r>
            <a:endParaRPr/>
          </a:p>
          <a:p>
            <a:pPr indent="0" lvl="0" marL="0" rtl="0" algn="l">
              <a:spcBef>
                <a:spcPts val="1200"/>
              </a:spcBef>
              <a:spcAft>
                <a:spcPts val="0"/>
              </a:spcAft>
              <a:buNone/>
            </a:pPr>
            <a:r>
              <a:rPr lang="en" u="sng">
                <a:solidFill>
                  <a:schemeClr val="hlink"/>
                </a:solidFill>
                <a:hlinkClick r:id="rId4"/>
              </a:rPr>
              <a:t>https://www.mckinsey.com/industries/automotive-and-assembly/our-insights/self-driving-car-technology-when-will-the-robots-hit-the-road/de-de</a:t>
            </a:r>
            <a:endParaRPr/>
          </a:p>
          <a:p>
            <a:pPr indent="0" lvl="0" marL="0" rtl="0" algn="l">
              <a:spcBef>
                <a:spcPts val="1200"/>
              </a:spcBef>
              <a:spcAft>
                <a:spcPts val="0"/>
              </a:spcAft>
              <a:buNone/>
            </a:pPr>
            <a:r>
              <a:rPr lang="en" u="sng">
                <a:solidFill>
                  <a:schemeClr val="accent5"/>
                </a:solidFill>
                <a:hlinkClick r:id="rId5">
                  <a:extLst>
                    <a:ext uri="{A12FA001-AC4F-418D-AE19-62706E023703}">
                      <ahyp:hlinkClr val="tx"/>
                    </a:ext>
                  </a:extLst>
                </a:hlinkClick>
              </a:rPr>
              <a:t>https://www.pinterest.com/pin/266275396697253426/</a:t>
            </a:r>
            <a:endParaRPr/>
          </a:p>
          <a:p>
            <a:pPr indent="0" lvl="0" marL="0" rtl="0" algn="l">
              <a:spcBef>
                <a:spcPts val="1200"/>
              </a:spcBef>
              <a:spcAft>
                <a:spcPts val="0"/>
              </a:spcAft>
              <a:buNone/>
            </a:pPr>
            <a:r>
              <a:rPr lang="en" u="sng">
                <a:solidFill>
                  <a:schemeClr val="hlink"/>
                </a:solidFill>
                <a:hlinkClick r:id="rId6"/>
              </a:rPr>
              <a:t>https://www.youtube.com/watch?v=ixIoDYVfKA0&amp;ab_channel=TED-Ed</a:t>
            </a:r>
            <a:endParaRPr sz="1000"/>
          </a:p>
          <a:p>
            <a:pPr indent="0" lvl="0" marL="0" rtl="0" algn="l">
              <a:spcBef>
                <a:spcPts val="1200"/>
              </a:spcBef>
              <a:spcAft>
                <a:spcPts val="0"/>
              </a:spcAft>
              <a:buNone/>
            </a:pPr>
            <a:r>
              <a:rPr lang="en" u="sng">
                <a:solidFill>
                  <a:schemeClr val="hlink"/>
                </a:solidFill>
                <a:hlinkClick r:id="rId7"/>
              </a:rPr>
              <a:t>https://i.kym-cdn.com/photos/images/original/001/674/673/544.jpg</a:t>
            </a:r>
            <a:endParaRPr/>
          </a:p>
          <a:p>
            <a:pPr indent="0" lvl="0" marL="0" rtl="0" algn="l">
              <a:spcBef>
                <a:spcPts val="1200"/>
              </a:spcBef>
              <a:spcAft>
                <a:spcPts val="0"/>
              </a:spcAft>
              <a:buNone/>
            </a:pPr>
            <a:r>
              <a:rPr lang="en" u="sng">
                <a:solidFill>
                  <a:schemeClr val="hlink"/>
                </a:solidFill>
                <a:hlinkClick r:id="rId8"/>
              </a:rPr>
              <a:t>https://en.wikipedia.org/wiki/History_of_self-driving_cars</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Questions?</a:t>
            </a:r>
            <a:endParaRPr/>
          </a:p>
        </p:txBody>
      </p:sp>
      <p:sp>
        <p:nvSpPr>
          <p:cNvPr id="150" name="Google Shape;150;p21"/>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2500"/>
          </a:p>
          <a:p>
            <a:pPr indent="0" lvl="0" marL="0" rtl="0" algn="ctr">
              <a:spcBef>
                <a:spcPts val="1200"/>
              </a:spcBef>
              <a:spcAft>
                <a:spcPts val="1200"/>
              </a:spcAft>
              <a:buNone/>
            </a:pPr>
            <a:r>
              <a:rPr lang="en" sz="2500"/>
              <a:t>https://tinyurl.com/CarQuestions</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